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81" r:id="rId5"/>
    <p:sldId id="276" r:id="rId6"/>
    <p:sldId id="277" r:id="rId7"/>
    <p:sldId id="258" r:id="rId8"/>
    <p:sldId id="278" r:id="rId9"/>
    <p:sldId id="283" r:id="rId10"/>
    <p:sldId id="282" r:id="rId11"/>
    <p:sldId id="260" r:id="rId12"/>
    <p:sldId id="290" r:id="rId13"/>
    <p:sldId id="261" r:id="rId14"/>
    <p:sldId id="263" r:id="rId15"/>
    <p:sldId id="264" r:id="rId16"/>
    <p:sldId id="265" r:id="rId17"/>
    <p:sldId id="279" r:id="rId18"/>
    <p:sldId id="266" r:id="rId19"/>
    <p:sldId id="280" r:id="rId20"/>
    <p:sldId id="267" r:id="rId21"/>
    <p:sldId id="268" r:id="rId22"/>
    <p:sldId id="269" r:id="rId23"/>
    <p:sldId id="271" r:id="rId24"/>
    <p:sldId id="288" r:id="rId25"/>
    <p:sldId id="284" r:id="rId26"/>
    <p:sldId id="272" r:id="rId27"/>
    <p:sldId id="274" r:id="rId28"/>
    <p:sldId id="273" r:id="rId29"/>
    <p:sldId id="289" r:id="rId30"/>
    <p:sldId id="275" r:id="rId31"/>
    <p:sldId id="285" r:id="rId32"/>
    <p:sldId id="270" r:id="rId33"/>
    <p:sldId id="286" r:id="rId34"/>
    <p:sldId id="287" r:id="rId35"/>
    <p:sldId id="291" r:id="rId36"/>
    <p:sldId id="29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8" autoAdjust="0"/>
    <p:restoredTop sz="90035" autoAdjust="0"/>
  </p:normalViewPr>
  <p:slideViewPr>
    <p:cSldViewPr showGuides="1">
      <p:cViewPr varScale="1">
        <p:scale>
          <a:sx n="69" d="100"/>
          <a:sy n="69" d="100"/>
        </p:scale>
        <p:origin x="14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3DB89-D17B-44C2-A2FB-C757BEBAFA9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0FE3A-3958-43D8-9F0F-78583C607464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png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hyperlink" Target="https://yandex.ru/maps/1/moscow-and-moscow-oblast/house/stepankovskoye_shosse_8/Z04YfgJhT0QOQFtsfXx3dH1lZw==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mailto:sanpravda@rambler.ru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e278158dc04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4786322"/>
            <a:ext cx="8501122" cy="175432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2">
                    <a:lumMod val="10000"/>
                  </a:schemeClr>
                </a:solidFill>
              </a:rPr>
              <a:t>Приглашаем вас в санаторий </a:t>
            </a:r>
            <a:r>
              <a:rPr lang="ru-RU" sz="6000" b="1" dirty="0">
                <a:solidFill>
                  <a:schemeClr val="bg2">
                    <a:lumMod val="10000"/>
                  </a:schemeClr>
                </a:solidFill>
              </a:rPr>
              <a:t>«Правда»</a:t>
            </a:r>
            <a:endParaRPr lang="ru-RU" sz="48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928662" y="5429264"/>
            <a:ext cx="7429552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Питание 5-разовое: завтрак, обед, полдник, ужин, кефир.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Организованы витаминные столы 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питания – заказное меню по диетам.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столовая.jf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281" y="1357298"/>
            <a:ext cx="4809277" cy="29289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868" y="428604"/>
            <a:ext cx="2143140" cy="5232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Питание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29256" y="1142984"/>
            <a:ext cx="3286148" cy="6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Столовая санатория расположена в корпусе №1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428868"/>
            <a:ext cx="34734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7620" y="500042"/>
            <a:ext cx="1428760" cy="461665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Досуг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142984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санатории уделяется большое внимание организации досуга отдыхающих. </a:t>
            </a:r>
            <a:endParaRPr lang="ru-RU" dirty="0"/>
          </a:p>
        </p:txBody>
      </p:sp>
      <p:pic>
        <p:nvPicPr>
          <p:cNvPr id="6" name="Рисунок 5" descr="KXbaazi4ncGgU4v1fEXo_c-9_or7pidq2kgMBR33I6umK2ufh6QpdPMAgq4kNjC9ridKQcWQ58EjPqptlQRV7ij5.jpg"/>
          <p:cNvPicPr>
            <a:picLocks noChangeAspect="1"/>
          </p:cNvPicPr>
          <p:nvPr/>
        </p:nvPicPr>
        <p:blipFill>
          <a:blip r:embed="rId1" cstate="print"/>
          <a:srcRect t="8768" b="6483"/>
          <a:stretch>
            <a:fillRect/>
          </a:stretch>
        </p:blipFill>
        <p:spPr>
          <a:xfrm>
            <a:off x="571472" y="1785926"/>
            <a:ext cx="3818204" cy="2214578"/>
          </a:xfrm>
          <a:prstGeom prst="rect">
            <a:avLst/>
          </a:prstGeom>
        </p:spPr>
      </p:pic>
      <p:pic>
        <p:nvPicPr>
          <p:cNvPr id="7" name="Рисунок 6" descr="Qxgk7cNrlkB9a3JuRSx8F0_nzytJfiCmQ6u36UcHDlxxbRutdwOCp4xwOLUvKIARTYV3Ie8MtRwc8zP47mlrMRc1.jpg"/>
          <p:cNvPicPr>
            <a:picLocks noChangeAspect="1"/>
          </p:cNvPicPr>
          <p:nvPr/>
        </p:nvPicPr>
        <p:blipFill>
          <a:blip r:embed="rId2" cstate="print"/>
          <a:srcRect t="3156" b="8466"/>
          <a:stretch>
            <a:fillRect/>
          </a:stretch>
        </p:blipFill>
        <p:spPr>
          <a:xfrm>
            <a:off x="4714876" y="1785926"/>
            <a:ext cx="3714776" cy="2217686"/>
          </a:xfrm>
          <a:prstGeom prst="rect">
            <a:avLst/>
          </a:prstGeom>
        </p:spPr>
      </p:pic>
      <p:pic>
        <p:nvPicPr>
          <p:cNvPr id="8" name="Рисунок 7" descr="-SMgWgj5hWQVKegnqb3dx1lmX91bR0E80bqcgIqcLrR4rT2bQPo4LFa8woSx9gZEBNinM3R8bbSuZVEpNXqQEPTm.jpg"/>
          <p:cNvPicPr>
            <a:picLocks noChangeAspect="1"/>
          </p:cNvPicPr>
          <p:nvPr/>
        </p:nvPicPr>
        <p:blipFill>
          <a:blip r:embed="rId3" cstate="print"/>
          <a:srcRect t="6779" b="5094"/>
          <a:stretch>
            <a:fillRect/>
          </a:stretch>
        </p:blipFill>
        <p:spPr>
          <a:xfrm>
            <a:off x="571472" y="4286256"/>
            <a:ext cx="3786214" cy="2214578"/>
          </a:xfrm>
          <a:prstGeom prst="rect">
            <a:avLst/>
          </a:prstGeom>
        </p:spPr>
      </p:pic>
      <p:pic>
        <p:nvPicPr>
          <p:cNvPr id="9" name="Рисунок 8" descr="zMc3os45td8dvFzjttuA4-jtPSxxcFkjMDwPv4MJ4XW5ZL8Rbj01Aw1aMM2mhGPBGuIyuFL8-tYW2bSNs-yWa3IS.jpg"/>
          <p:cNvPicPr>
            <a:picLocks noChangeAspect="1"/>
          </p:cNvPicPr>
          <p:nvPr/>
        </p:nvPicPr>
        <p:blipFill>
          <a:blip r:embed="rId4" cstate="print"/>
          <a:srcRect t="5800" b="4298"/>
          <a:stretch>
            <a:fillRect/>
          </a:stretch>
        </p:blipFill>
        <p:spPr>
          <a:xfrm>
            <a:off x="4714876" y="4286256"/>
            <a:ext cx="3714744" cy="221457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357166"/>
            <a:ext cx="4214842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Киноконцертный зал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1357298"/>
            <a:ext cx="421484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	Регулярно проводятся  </a:t>
            </a:r>
            <a:r>
              <a:rPr lang="ru-RU" sz="2000" u="sng" dirty="0"/>
              <a:t>концертные программы </a:t>
            </a:r>
            <a:r>
              <a:rPr lang="ru-RU" sz="2000" dirty="0"/>
              <a:t>различного жанра с участием приглашенных артистов, </a:t>
            </a:r>
            <a:r>
              <a:rPr lang="ru-RU" sz="2000" u="sng" dirty="0"/>
              <a:t>литературные и музыкальные вечера</a:t>
            </a:r>
            <a:r>
              <a:rPr lang="ru-RU" sz="2000" dirty="0"/>
              <a:t>, в которых принимают непосредственное участие отдыхающие.</a:t>
            </a:r>
            <a:endParaRPr lang="ru-RU" sz="2000" dirty="0"/>
          </a:p>
          <a:p>
            <a:pPr algn="just"/>
            <a:r>
              <a:rPr lang="ru-RU" sz="2000" dirty="0"/>
              <a:t>	Желающие всегда могут посмотреть любимые </a:t>
            </a:r>
            <a:r>
              <a:rPr lang="ru-RU" sz="2000" u="sng" dirty="0"/>
              <a:t>кинофильмы</a:t>
            </a:r>
            <a:r>
              <a:rPr lang="ru-RU" sz="2000" dirty="0"/>
              <a:t> на большом экране, поучаствовать в программе «</a:t>
            </a:r>
            <a:r>
              <a:rPr lang="ru-RU" sz="2000" u="sng" dirty="0"/>
              <a:t>Караоке</a:t>
            </a:r>
            <a:r>
              <a:rPr lang="ru-RU" sz="2000" dirty="0"/>
              <a:t>», </a:t>
            </a:r>
            <a:r>
              <a:rPr lang="ru-RU" sz="2000" u="sng" dirty="0"/>
              <a:t>танцевальных вечерах</a:t>
            </a:r>
            <a:r>
              <a:rPr lang="ru-RU" sz="2000" dirty="0"/>
              <a:t>. Еженедельно врачи санатория читают </a:t>
            </a:r>
            <a:r>
              <a:rPr lang="ru-RU" sz="2000" u="sng" dirty="0"/>
              <a:t>лекции</a:t>
            </a:r>
            <a:r>
              <a:rPr lang="ru-RU" sz="2000" dirty="0"/>
              <a:t> на темы сохранения и укрепления здоровья.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8" name="Рисунок 7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0" y="1357298"/>
            <a:ext cx="407196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929198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Зал ЛФК оборудован тренажерами, для самостоятельных занятий спортом, укрепления мышц и поднятия физических способностей.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928926" y="428604"/>
            <a:ext cx="3500462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Тренажерный зал</a:t>
            </a:r>
            <a:endParaRPr lang="ru-RU" sz="2400" b="1" dirty="0"/>
          </a:p>
        </p:txBody>
      </p:sp>
      <p:pic>
        <p:nvPicPr>
          <p:cNvPr id="4" name="Рисунок 3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86314" y="1571612"/>
            <a:ext cx="392909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31006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28" y="1714488"/>
            <a:ext cx="364330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Библиотека  санатория насчитывает  более 13 тысяч томов литературы, рассчитанный на широкий интерес отдыхающих(художественная, классика, бестселлеры, научно-популярная, философская). 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286116" y="500042"/>
            <a:ext cx="2643206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Библиотека</a:t>
            </a:r>
            <a:endParaRPr lang="ru-RU" sz="2400" b="1" dirty="0"/>
          </a:p>
        </p:txBody>
      </p:sp>
      <p:pic>
        <p:nvPicPr>
          <p:cNvPr id="4" name="Рисунок 3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472" y="1285860"/>
            <a:ext cx="392909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1071546"/>
            <a:ext cx="8715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	В главном корпусе находятся удивительные поделки, сделанные полностью из подручных материалов. Каждая веточка, каждый листочек собирался и приклеивался вручную. </a:t>
            </a:r>
            <a:endParaRPr lang="ru-RU" dirty="0"/>
          </a:p>
          <a:p>
            <a:pPr algn="just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3108" y="428604"/>
            <a:ext cx="4786346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Наша небольшая выставка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5143512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Можно долго любоваться и рассматривать все нюансы такой объемной картины. </a:t>
            </a:r>
            <a:endParaRPr lang="ru-RU" sz="2000" dirty="0"/>
          </a:p>
        </p:txBody>
      </p:sp>
      <p:pic>
        <p:nvPicPr>
          <p:cNvPr id="8" name="Рисунок 7" descr="AWUsS6GB4fZ8jk4aU04fW6zI9Ko3Kmtpx9UeNgeDzfVQF0EDej3PWggcEnuYizoGwJ3BDcPHyKn0qArF5yJpJspm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14875" y="1857364"/>
            <a:ext cx="3905277" cy="2928958"/>
          </a:xfrm>
          <a:prstGeom prst="rect">
            <a:avLst/>
          </a:prstGeom>
        </p:spPr>
      </p:pic>
      <p:pic>
        <p:nvPicPr>
          <p:cNvPr id="9" name="Рисунок 8" descr="Mc9v9bvkyj4goLvccxGNh_9BYv39FrIuxQ1uGLP9hY0Gsl-6n1Da2bWggut9eufTZ-2Cg4KSAlkBERIkMrsVqmGW.jpg"/>
          <p:cNvPicPr>
            <a:picLocks noChangeAspect="1"/>
          </p:cNvPicPr>
          <p:nvPr/>
        </p:nvPicPr>
        <p:blipFill>
          <a:blip r:embed="rId2" cstate="print"/>
          <a:srcRect t="11339" b="15591"/>
          <a:stretch>
            <a:fillRect/>
          </a:stretch>
        </p:blipFill>
        <p:spPr>
          <a:xfrm>
            <a:off x="642910" y="4572008"/>
            <a:ext cx="3519688" cy="1928826"/>
          </a:xfrm>
          <a:prstGeom prst="rect">
            <a:avLst/>
          </a:prstGeom>
        </p:spPr>
      </p:pic>
      <p:pic>
        <p:nvPicPr>
          <p:cNvPr id="10" name="Рисунок 9" descr="WN-BgGpzK2fDa3E9X79PowYXAT-zCSJhi5AYD1e-vJVW3w75mhnsYR5SzS-sXpnyWfOwnoizbmnIohpyhFjBA3b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2000240"/>
            <a:ext cx="3143272" cy="235745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500042"/>
            <a:ext cx="4786346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Интеллектуальные и активные игры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14876" y="5143512"/>
            <a:ext cx="39290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 фойе главного корпуса установлены столы для игр в большие шахматы и шашки, настольный теннис,  бильярд. </a:t>
            </a:r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1"/>
          <a:srcRect t="13554"/>
          <a:stretch>
            <a:fillRect/>
          </a:stretch>
        </p:blipFill>
        <p:spPr bwMode="auto">
          <a:xfrm>
            <a:off x="326669" y="4349312"/>
            <a:ext cx="4051300" cy="227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428736"/>
            <a:ext cx="392909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VT2W2ZHnN2jShMh5KDiH5EH-fwFm7p5p9fwsIdCt0r00ScyxAdorJwQX3wrPLxwhpjzCtBmCkwNYCX2KSqDksuHx.jpg"/>
          <p:cNvPicPr>
            <a:picLocks noChangeAspect="1"/>
          </p:cNvPicPr>
          <p:nvPr/>
        </p:nvPicPr>
        <p:blipFill>
          <a:blip r:embed="rId3" cstate="print"/>
          <a:srcRect t="5797" b="13043"/>
          <a:stretch>
            <a:fillRect/>
          </a:stretch>
        </p:blipFill>
        <p:spPr>
          <a:xfrm>
            <a:off x="357158" y="1428736"/>
            <a:ext cx="3990323" cy="24288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34" y="1092998"/>
            <a:ext cx="4084624" cy="30634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4810" y="5143512"/>
            <a:ext cx="47863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Организуем поездки в Троице-Сергиеву Лавру, музей –</a:t>
            </a:r>
            <a:r>
              <a:rPr lang="ru-RU" dirty="0" err="1"/>
              <a:t>усадьбуАбрамцево</a:t>
            </a:r>
            <a:r>
              <a:rPr lang="ru-RU" dirty="0"/>
              <a:t>, </a:t>
            </a:r>
            <a:r>
              <a:rPr lang="ru-RU" dirty="0" err="1"/>
              <a:t>Хотьковский</a:t>
            </a:r>
            <a:r>
              <a:rPr lang="ru-RU" dirty="0"/>
              <a:t> Покровский женский монастырь, Пушкинский краеведческий музей, ХПП Софрино».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00430" y="357166"/>
            <a:ext cx="2571768" cy="461665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Экскурсии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928670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Мы за активный отдых и с удовольствием организуем  экскурсии для самых активных.  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 descr="абрамцево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5720" y="5000636"/>
            <a:ext cx="3714776" cy="1587511"/>
          </a:xfrm>
          <a:prstGeom prst="rect">
            <a:avLst/>
          </a:prstGeom>
        </p:spPr>
      </p:pic>
      <p:pic>
        <p:nvPicPr>
          <p:cNvPr id="6" name="Рисунок 5" descr="монастыр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428736"/>
            <a:ext cx="2214578" cy="3067357"/>
          </a:xfrm>
          <a:prstGeom prst="rect">
            <a:avLst/>
          </a:prstGeom>
        </p:spPr>
      </p:pic>
      <p:pic>
        <p:nvPicPr>
          <p:cNvPr id="7" name="Рисунок 6" descr="пушкино.jf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1500174"/>
            <a:ext cx="3144095" cy="2097087"/>
          </a:xfrm>
          <a:prstGeom prst="rect">
            <a:avLst/>
          </a:prstGeom>
        </p:spPr>
      </p:pic>
      <p:pic>
        <p:nvPicPr>
          <p:cNvPr id="9" name="Рисунок 8" descr="троиц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2643182"/>
            <a:ext cx="3320246" cy="221457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428736"/>
            <a:ext cx="50006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У нас большая территория санатория, поэтому для любителей активного образа жизни летом организуется скандинавская ходьба для желающих, а зимой катание на лыжах. </a:t>
            </a:r>
            <a:endParaRPr lang="ru-RU" sz="2000" dirty="0"/>
          </a:p>
        </p:txBody>
      </p:sp>
      <p:pic>
        <p:nvPicPr>
          <p:cNvPr id="3" name="Рисунок 2" descr="V8BaJCHf9rTl5UqVrUxo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596" y="3214686"/>
            <a:ext cx="4714908" cy="3146129"/>
          </a:xfrm>
          <a:prstGeom prst="rect">
            <a:avLst/>
          </a:prstGeom>
        </p:spPr>
      </p:pic>
      <p:pic>
        <p:nvPicPr>
          <p:cNvPr id="4" name="Рисунок 3" descr="катание-на-лыжах-по-пересеченной-местностей-старика-в-снеге-леса-зимы-1176044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1857364"/>
            <a:ext cx="3143272" cy="44931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8" y="571480"/>
            <a:ext cx="5286412" cy="461665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Активный отдых в санатории</a:t>
            </a:r>
            <a:endParaRPr lang="ru-RU" sz="24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1571612"/>
            <a:ext cx="778674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</a:t>
            </a:r>
            <a:r>
              <a:rPr lang="ru-RU" sz="2400" dirty="0"/>
              <a:t>. </a:t>
            </a:r>
            <a:r>
              <a:rPr lang="ru-RU" sz="2400" u="sng" dirty="0"/>
              <a:t>Кинофильмы</a:t>
            </a:r>
            <a:r>
              <a:rPr lang="ru-RU" sz="2400" dirty="0"/>
              <a:t>:                                        </a:t>
            </a:r>
            <a:endParaRPr lang="ru-RU" sz="2400" dirty="0"/>
          </a:p>
          <a:p>
            <a:r>
              <a:rPr lang="ru-RU" sz="2400" dirty="0"/>
              <a:t>  -на большом экране - 7раз в неделю   </a:t>
            </a:r>
            <a:endParaRPr lang="ru-RU" sz="2400" dirty="0"/>
          </a:p>
          <a:p>
            <a:r>
              <a:rPr lang="ru-RU" sz="2400" dirty="0"/>
              <a:t> -видеофильмы  - 7 раз в неделю;  </a:t>
            </a:r>
            <a:endParaRPr lang="ru-RU" sz="2400" dirty="0"/>
          </a:p>
          <a:p>
            <a:r>
              <a:rPr lang="ru-RU" sz="2400" b="1" dirty="0"/>
              <a:t>2</a:t>
            </a:r>
            <a:r>
              <a:rPr lang="ru-RU" sz="2400" dirty="0"/>
              <a:t>.</a:t>
            </a:r>
            <a:r>
              <a:rPr lang="ru-RU" sz="2400" u="sng" dirty="0"/>
              <a:t>Экскурсии </a:t>
            </a:r>
            <a:r>
              <a:rPr lang="ru-RU" sz="2400" dirty="0"/>
              <a:t>- 5 экскурсий   на заезд;</a:t>
            </a:r>
            <a:endParaRPr lang="ru-RU" sz="2400" dirty="0"/>
          </a:p>
          <a:p>
            <a:r>
              <a:rPr lang="ru-RU" sz="2400" b="1" dirty="0"/>
              <a:t>3</a:t>
            </a:r>
            <a:r>
              <a:rPr lang="ru-RU" sz="2400" dirty="0"/>
              <a:t>.</a:t>
            </a:r>
            <a:r>
              <a:rPr lang="ru-RU" sz="2400" u="sng" dirty="0"/>
              <a:t>Концерты</a:t>
            </a:r>
            <a:r>
              <a:rPr lang="ru-RU" sz="2400" dirty="0"/>
              <a:t> - 2-3 концерта  в неделю  </a:t>
            </a:r>
            <a:endParaRPr lang="ru-RU" sz="2400" dirty="0"/>
          </a:p>
          <a:p>
            <a:r>
              <a:rPr lang="ru-RU" sz="2400" b="1" u="sng" dirty="0"/>
              <a:t>4</a:t>
            </a:r>
            <a:r>
              <a:rPr lang="ru-RU" sz="2400" u="sng" dirty="0"/>
              <a:t>.Медицинские лекции</a:t>
            </a:r>
            <a:r>
              <a:rPr lang="ru-RU" sz="2400" dirty="0"/>
              <a:t> -1 раз в неделю       </a:t>
            </a:r>
            <a:endParaRPr lang="ru-RU" sz="2400" dirty="0"/>
          </a:p>
          <a:p>
            <a:r>
              <a:rPr lang="ru-RU" sz="2400" b="1" u="sng" dirty="0"/>
              <a:t>5</a:t>
            </a:r>
            <a:r>
              <a:rPr lang="ru-RU" sz="2400" u="sng" dirty="0"/>
              <a:t>.Литературная  программа</a:t>
            </a:r>
            <a:r>
              <a:rPr lang="ru-RU" sz="2400" dirty="0"/>
              <a:t> -2 программы на заезд.               </a:t>
            </a:r>
            <a:endParaRPr lang="ru-RU" sz="2400" dirty="0"/>
          </a:p>
          <a:p>
            <a:r>
              <a:rPr lang="ru-RU" sz="2400" b="1" dirty="0"/>
              <a:t>6</a:t>
            </a:r>
            <a:r>
              <a:rPr lang="ru-RU" sz="2400" dirty="0"/>
              <a:t>. </a:t>
            </a:r>
            <a:r>
              <a:rPr lang="ru-RU" sz="2400" u="sng" dirty="0"/>
              <a:t>Танцевальные вечера</a:t>
            </a:r>
            <a:r>
              <a:rPr lang="ru-RU" sz="2400" dirty="0"/>
              <a:t>  - 6 дней в неделю.                                  </a:t>
            </a:r>
            <a:endParaRPr lang="ru-RU" sz="2400" dirty="0"/>
          </a:p>
          <a:p>
            <a:r>
              <a:rPr lang="ru-RU" sz="2400" b="1" dirty="0"/>
              <a:t>7</a:t>
            </a:r>
            <a:r>
              <a:rPr lang="ru-RU" sz="2400" dirty="0"/>
              <a:t>.</a:t>
            </a:r>
            <a:r>
              <a:rPr lang="ru-RU" sz="2400" u="sng" dirty="0"/>
              <a:t>Караоке</a:t>
            </a:r>
            <a:r>
              <a:rPr lang="ru-RU" sz="2400" dirty="0"/>
              <a:t> - 3раза в неделю                               </a:t>
            </a:r>
            <a:endParaRPr lang="ru-RU" sz="2400" dirty="0"/>
          </a:p>
          <a:p>
            <a:r>
              <a:rPr lang="ru-RU" sz="2400" dirty="0"/>
              <a:t> </a:t>
            </a:r>
            <a:r>
              <a:rPr lang="ru-RU" sz="2400" b="1" dirty="0"/>
              <a:t>8</a:t>
            </a:r>
            <a:r>
              <a:rPr lang="ru-RU" sz="2400" dirty="0"/>
              <a:t>.</a:t>
            </a:r>
            <a:r>
              <a:rPr lang="ru-RU" sz="2400" u="sng" dirty="0"/>
              <a:t>Конкурсы</a:t>
            </a:r>
            <a:r>
              <a:rPr lang="ru-RU" sz="2400" dirty="0"/>
              <a:t> - 2-3 конкурса  на заезд.  </a:t>
            </a:r>
            <a:endParaRPr lang="ru-RU" sz="2400" dirty="0"/>
          </a:p>
          <a:p>
            <a:r>
              <a:rPr lang="ru-RU" sz="2400" b="1" dirty="0"/>
              <a:t>9</a:t>
            </a:r>
            <a:r>
              <a:rPr lang="ru-RU" sz="2400" dirty="0"/>
              <a:t>.Бильярд - ежедневно.                               </a:t>
            </a:r>
            <a:endParaRPr lang="ru-RU" sz="2400" dirty="0"/>
          </a:p>
          <a:p>
            <a:r>
              <a:rPr lang="ru-RU" sz="2400" b="1" dirty="0"/>
              <a:t>10</a:t>
            </a:r>
            <a:r>
              <a:rPr lang="ru-RU" sz="2400" dirty="0"/>
              <a:t>.Шахматы, шашки, настольный теннис– ежедневно. 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571480"/>
            <a:ext cx="8501122" cy="738664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Перечень мероприятий для всех проживающих санатория:</a:t>
            </a:r>
            <a:endParaRPr lang="ru-RU" sz="24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357166"/>
            <a:ext cx="478634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Найти вы нас сможете по адресу: </a:t>
            </a:r>
            <a:endParaRPr lang="ru-RU" sz="2400" b="1" dirty="0"/>
          </a:p>
          <a:p>
            <a:endParaRPr lang="ru-RU" sz="2400" dirty="0"/>
          </a:p>
          <a:p>
            <a:r>
              <a:rPr lang="ru-RU" sz="2400" dirty="0"/>
              <a:t>МО, </a:t>
            </a:r>
            <a:r>
              <a:rPr lang="ru-RU" sz="2400" dirty="0" err="1"/>
              <a:t>р-он</a:t>
            </a:r>
            <a:r>
              <a:rPr lang="ru-RU" sz="2400" dirty="0"/>
              <a:t> Пушкинский , поселок Правдинский,  </a:t>
            </a:r>
            <a:r>
              <a:rPr lang="ru-RU" sz="2400" dirty="0" err="1"/>
              <a:t>Степаньковское</a:t>
            </a:r>
            <a:r>
              <a:rPr lang="ru-RU" sz="2400" dirty="0"/>
              <a:t> шоссе, 8. </a:t>
            </a:r>
            <a:endParaRPr lang="ru-RU" sz="2400" b="1" dirty="0">
              <a:hlinkClick r:id="rId1" tooltip="Россия, Московская область, городской округ Пушкинский, рабочий посёлок Правдинский, Степаньковское шоссе, 8, 141261 на карте Москвы и Московской области"/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928670"/>
            <a:ext cx="5214974" cy="1500198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8596" y="2786058"/>
            <a:ext cx="8286808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/>
              <a:t>	</a:t>
            </a:r>
            <a:endParaRPr lang="ru-RU" sz="2400" dirty="0"/>
          </a:p>
        </p:txBody>
      </p:sp>
      <p:pic>
        <p:nvPicPr>
          <p:cNvPr id="8" name="Рисунок 7" descr="EHRI8U8_LyUgd1TvDOAlcEiZVycWLP1Fdwi0f0ZzHu_7uZvE0fDY4ozPK19GJJQWJL7HbdOZfh2iGCnU8AtJUraf.jpg"/>
          <p:cNvPicPr>
            <a:picLocks noChangeAspect="1"/>
          </p:cNvPicPr>
          <p:nvPr/>
        </p:nvPicPr>
        <p:blipFill>
          <a:blip r:embed="rId2"/>
          <a:srcRect t="14035" b="7018"/>
          <a:stretch>
            <a:fillRect/>
          </a:stretch>
        </p:blipFill>
        <p:spPr>
          <a:xfrm>
            <a:off x="1857356" y="2714620"/>
            <a:ext cx="6515145" cy="38576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57" y="2573157"/>
            <a:ext cx="6858048" cy="41434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861" y="2573157"/>
            <a:ext cx="7369741" cy="414340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XXL.jf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71802" y="3929066"/>
            <a:ext cx="5286412" cy="22467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ЛПУ «Санаторий «Правда» является многопрофильным: лечение заболеваний </a:t>
            </a:r>
            <a:r>
              <a:rPr lang="ru-RU" sz="2000" dirty="0" err="1"/>
              <a:t>сердечно-сосудистой</a:t>
            </a:r>
            <a:r>
              <a:rPr lang="ru-RU" sz="2000" dirty="0"/>
              <a:t> системы и органов кровообращения, заболеваний нервной системы, органов дыхания, заболеваний опорно-двигательного аппарата,  эндокринной системы, мочеполовой системы.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357166"/>
            <a:ext cx="3571900" cy="461665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Наши услуги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83210" y="764540"/>
            <a:ext cx="8761095" cy="5501640"/>
          </a:xfrm>
          <a:prstGeom prst="rect">
            <a:avLst/>
          </a:prstGeom>
          <a:noFill/>
        </p:spPr>
        <p:txBody>
          <a:bodyPr wrap="square" numCol="2" rtlCol="0">
            <a:no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Ультразвуковая допплерография: сосудов шеи и головного мозга, сосудов конечностей; </a:t>
            </a:r>
            <a:r>
              <a:rPr lang="ru-RU" sz="2000" dirty="0" err="1"/>
              <a:t>Допплерография</a:t>
            </a:r>
            <a:r>
              <a:rPr lang="ru-RU" sz="2000" dirty="0"/>
              <a:t> суставов;Ультразвуковая диагностика суставов;</a:t>
            </a:r>
            <a:endParaRPr lang="ru-RU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Ультразвуковые методы исследования;</a:t>
            </a:r>
            <a:endParaRPr lang="ru-RU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Лабораторные исследования;</a:t>
            </a:r>
            <a:endParaRPr lang="ru-RU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Ванны (радон, сухие углекислые и др.);</a:t>
            </a:r>
            <a:endParaRPr lang="ru-RU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err="1"/>
              <a:t>Фитопаросауна</a:t>
            </a:r>
            <a:r>
              <a:rPr lang="ru-RU" sz="2000" dirty="0"/>
              <a:t>;</a:t>
            </a:r>
            <a:endParaRPr lang="ru-RU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Все виды массажа;</a:t>
            </a:r>
            <a:endParaRPr lang="ru-RU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err="1"/>
              <a:t>Лимфопрессотерапия</a:t>
            </a:r>
            <a:r>
              <a:rPr lang="ru-RU" sz="2000" dirty="0"/>
              <a:t>;</a:t>
            </a:r>
            <a:endParaRPr lang="ru-RU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Физиотерапия;</a:t>
            </a:r>
            <a:endParaRPr lang="ru-RU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err="1"/>
              <a:t>Гипокситерапия</a:t>
            </a:r>
            <a:r>
              <a:rPr lang="ru-RU" sz="2000" dirty="0"/>
              <a:t>;</a:t>
            </a:r>
            <a:endParaRPr lang="ru-RU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Ингаляции; </a:t>
            </a:r>
            <a:endParaRPr lang="ru-RU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Лечебная </a:t>
            </a:r>
            <a:r>
              <a:rPr lang="ru-RU" sz="2000" dirty="0" err="1"/>
              <a:t>физкультука</a:t>
            </a:r>
            <a:r>
              <a:rPr lang="ru-RU" sz="2000" dirty="0"/>
              <a:t>;</a:t>
            </a:r>
            <a:endParaRPr lang="ru-RU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Бассейн и баня.</a:t>
            </a:r>
            <a:endParaRPr lang="ru-RU" sz="2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DOQBdK1vVIAMsN2FZjDXrKOjPj_0_blhY2r8IMgUp1EW92xGJAdRmsYYe6jlSK3ZEO_vkXPujzqO243V9t2ApRZ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00562" y="1214422"/>
            <a:ext cx="3804056" cy="50720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00298" y="428604"/>
            <a:ext cx="3929090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Сухая углекислая ванна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214422"/>
            <a:ext cx="364333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	Сухие углекислые ванны благотворно влияют на состояние организма.</a:t>
            </a:r>
            <a:endParaRPr lang="ru-RU" sz="2000" dirty="0"/>
          </a:p>
          <a:p>
            <a:pPr algn="just"/>
            <a:r>
              <a:rPr lang="ru-RU" sz="2000" dirty="0"/>
              <a:t>	Проникая через кожные покровы, углекислый газ способствует расширению сосудов, улучшению работы нервной системы, сердца. Кожа, мышцы, головной мозг снабжаются кислородом в усиленном режиме, более активно функционирует и лимфатическая система, очищающая организм от </a:t>
            </a:r>
            <a:r>
              <a:rPr lang="ru-RU" sz="2000" dirty="0" err="1"/>
              <a:t>зашлакованности</a:t>
            </a:r>
            <a:r>
              <a:rPr lang="ru-RU" sz="2000" dirty="0"/>
              <a:t>.</a:t>
            </a:r>
            <a:endParaRPr lang="ru-RU" sz="2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QJMSN3Zsd4aDkBgPzTqO3Wr6Bxqr0_pHI-l0tpd9mY8O_EwUfmsT6pf94IHfmFTLPSDNbF0FxHymE6_1Cbq_e1L2.jpg"/>
          <p:cNvPicPr>
            <a:picLocks noChangeAspect="1"/>
          </p:cNvPicPr>
          <p:nvPr/>
        </p:nvPicPr>
        <p:blipFill>
          <a:blip r:embed="rId1" cstate="print"/>
          <a:srcRect r="8900" b="23932"/>
          <a:stretch>
            <a:fillRect/>
          </a:stretch>
        </p:blipFill>
        <p:spPr>
          <a:xfrm>
            <a:off x="4786314" y="2857496"/>
            <a:ext cx="3643338" cy="3530248"/>
          </a:xfrm>
          <a:prstGeom prst="rect">
            <a:avLst/>
          </a:prstGeom>
        </p:spPr>
      </p:pic>
      <p:pic>
        <p:nvPicPr>
          <p:cNvPr id="3" name="Рисунок 2" descr="x_AmF9zk9Rp4Y3c_NEvhriLfevY0R1rlg3uVWbJ9fLu7JZTL9CKy6S90jPQbata29ME1wauP4xLEJrqzCHlM-sH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857496"/>
            <a:ext cx="3717842" cy="35453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28926" y="357166"/>
            <a:ext cx="3357586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Жемчужные ванны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42984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Жемчужные ванны используются для улучшения тела, а в общей практике для снижения нервозности и лечения бессонницы. </a:t>
            </a:r>
            <a:endParaRPr lang="ru-RU" dirty="0"/>
          </a:p>
          <a:p>
            <a:pPr algn="just"/>
            <a:r>
              <a:rPr lang="ru-RU" dirty="0"/>
              <a:t>	Воздействие на тело осуществляется через подачу пузырьков воздуха в форме небольших жемчужин с определенными частотой и интервалом.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\\Manager02\общая папка\Дирекция\№0848200001118000375 Правда\фото\Маргарита.bmp"/>
          <p:cNvPicPr/>
          <p:nvPr/>
        </p:nvPicPr>
        <p:blipFill>
          <a:blip r:embed="rId1"/>
          <a:srcRect r="35433" b="23097"/>
          <a:stretch>
            <a:fillRect/>
          </a:stretch>
        </p:blipFill>
        <p:spPr bwMode="auto">
          <a:xfrm>
            <a:off x="3806511" y="3140968"/>
            <a:ext cx="4837455" cy="333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71802" y="500042"/>
            <a:ext cx="3214710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Кедровая бочка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980728"/>
            <a:ext cx="807249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Оздоровительное действие «кедровой бочки» значительно превосходит эффект от обычной бани или сауны. </a:t>
            </a:r>
            <a:endParaRPr lang="ru-RU" sz="2000" dirty="0"/>
          </a:p>
          <a:p>
            <a:r>
              <a:rPr lang="ru-RU" sz="2000" b="1" u="sng" dirty="0"/>
              <a:t>Показания:</a:t>
            </a:r>
            <a:r>
              <a:rPr lang="ru-RU" sz="2000" dirty="0"/>
              <a:t>  заболевания опорно-двигательной системы;   сердечно-сосудистые заболевания;   болезни почек и половых органов; функциональные заболевания нервной системы;   нарушения обмена веществ и эндокринной системы.</a:t>
            </a:r>
            <a:endParaRPr lang="ru-RU" sz="2000" dirty="0"/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996952"/>
            <a:ext cx="278608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Организм омолаживается, очищается от шлаков и токсинов, снимается ощущение хронической усталости, повышается иммунитет, восстанавливаются физические силы, появляется легкость и хорошее настроение.</a:t>
            </a:r>
            <a:endParaRPr lang="ru-RU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Df51qVkV70k3fiuOM9DkrR_ZVeMrP11YIyoZn_45EYZMIbxdZxTlL2HQYWxNVK4086I7IR1g02rnGaXs5Gi5Bms.jpg"/>
          <p:cNvPicPr>
            <a:picLocks noChangeAspect="1"/>
          </p:cNvPicPr>
          <p:nvPr/>
        </p:nvPicPr>
        <p:blipFill>
          <a:blip r:embed="rId1" cstate="print"/>
          <a:srcRect b="9360"/>
          <a:stretch>
            <a:fillRect/>
          </a:stretch>
        </p:blipFill>
        <p:spPr>
          <a:xfrm>
            <a:off x="4572000" y="1285860"/>
            <a:ext cx="4143404" cy="50075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0364" y="500042"/>
            <a:ext cx="3214710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/>
              <a:t>Озокеритолечение</a:t>
            </a:r>
            <a:r>
              <a:rPr lang="ru-RU" sz="2000" b="1" dirty="0"/>
              <a:t> 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1571612"/>
            <a:ext cx="34290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	Оздоровительный эффект данной процедуры осуществляется благодаря теплоте горного воска (озокерита), который наносят на тело.</a:t>
            </a:r>
            <a:endParaRPr lang="ru-RU" sz="2000" dirty="0"/>
          </a:p>
          <a:p>
            <a:pPr algn="just"/>
            <a:r>
              <a:rPr lang="ru-RU" sz="2000" dirty="0"/>
              <a:t> 	</a:t>
            </a:r>
            <a:r>
              <a:rPr lang="ru-RU" sz="2000" dirty="0" err="1"/>
              <a:t>Озокеритолечение</a:t>
            </a:r>
            <a:r>
              <a:rPr lang="ru-RU" sz="2000" dirty="0"/>
              <a:t> одновременно ускоряет процессы обмена веществ благодаря поддержанию высоких температур и  обогащает организм полезными биологически активными веществами. </a:t>
            </a:r>
            <a:endParaRPr lang="ru-RU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43240" y="500042"/>
            <a:ext cx="3214710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Физиотерапия 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4886" y="1988840"/>
            <a:ext cx="349704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Под воздействием физиотерапевтических методик укрепляется иммунная система и запускаются в действие внутренние резервы организма. В результате усиливаются процессы заживления ран, исчезают воспалительные процессы, организм естественным путем достигает выздоровления.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550" y="1340769"/>
            <a:ext cx="4433564" cy="518260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n56yXkaqSekEgK-md0U9Hqtk46zx697eL9XWyVDCHQXZqrqQaDdShNeIvrUGzZt3Fja687I1QrsvpiW1Am7jTDq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5786" y="1214422"/>
            <a:ext cx="3964791" cy="52863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28992" y="428604"/>
            <a:ext cx="2714644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Ингаляция 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2000240"/>
            <a:ext cx="321471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Основное назначение процедуры – разжижение мокроты и ее вывод из легких и бронхов. Мельчайшие частицы лечебных веществ в виде пара или аэрозоля равномерно оседают на ткани дыхательных путей и через кровь быстрее разносятся по организму.</a:t>
            </a:r>
            <a:endParaRPr lang="ru-RU" sz="2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vdkpwfWB2MfWLqYLMpDY-AEw9eCq6RYLvU46CS38ydyQUDQJmCQcGdl_ssL_7EvJ2QqbbabI84_ykHOKl3JyxOsD.jpg"/>
          <p:cNvPicPr>
            <a:picLocks noChangeAspect="1"/>
          </p:cNvPicPr>
          <p:nvPr/>
        </p:nvPicPr>
        <p:blipFill>
          <a:blip r:embed="rId1"/>
          <a:srcRect t="33333"/>
          <a:stretch>
            <a:fillRect/>
          </a:stretch>
        </p:blipFill>
        <p:spPr>
          <a:xfrm>
            <a:off x="4327733" y="1153429"/>
            <a:ext cx="4346185" cy="33667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71802" y="500042"/>
            <a:ext cx="3429024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/>
              <a:t>Лимфопрессотерапия</a:t>
            </a:r>
            <a:r>
              <a:rPr lang="ru-RU" sz="2000" b="1" dirty="0"/>
              <a:t> 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357298"/>
            <a:ext cx="392567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dirty="0" err="1"/>
              <a:t>Прессотерапия</a:t>
            </a:r>
            <a:r>
              <a:rPr lang="ru-RU" dirty="0"/>
              <a:t> – это вид аппаратного массажа, суть которого заключается в механическом воздействии на тело сжатым воздухом. Терапевтический эффект от процедуры основан на активизации тока лимфы по сосудам и ускорении выхода жидкости из межклеточного пространства. При нарушении дренажа лимфы в ней начинают скапливаться токсины и продукты клеточного распада. </a:t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5753" y="5157629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Показания к проведению процедуры: </a:t>
            </a:r>
            <a:endParaRPr lang="ru-RU" b="1" u="sng" dirty="0"/>
          </a:p>
          <a:p>
            <a:r>
              <a:rPr lang="ru-RU" dirty="0" err="1"/>
              <a:t>лимфостаз</a:t>
            </a:r>
            <a:r>
              <a:rPr lang="ru-RU" dirty="0"/>
              <a:t>;   отеки конечностей;   синдром «усталых ног»;   посттромботическая болезнь нижних конечностей;   облитерирующий атеросклероз сосудов нижних конечностей;    целлюлит всех стадий;    ожирение. 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3J33M_r9Rj3wGjpzRFIJXZGy9VRR1NFLf6Ptm-JbC4JdoD0l7p7pqlIMCYqSZxPuMIh6tre8URLS2_aQj7UDTY-.jpg"/>
          <p:cNvPicPr>
            <a:picLocks noChangeAspect="1"/>
          </p:cNvPicPr>
          <p:nvPr/>
        </p:nvPicPr>
        <p:blipFill>
          <a:blip r:embed="rId1" cstate="print"/>
          <a:srcRect t="6155" b="1759"/>
          <a:stretch>
            <a:fillRect/>
          </a:stretch>
        </p:blipFill>
        <p:spPr>
          <a:xfrm>
            <a:off x="4932040" y="2259609"/>
            <a:ext cx="3571868" cy="43855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28926" y="500042"/>
            <a:ext cx="3500462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/>
              <a:t>Гипокситерапия</a:t>
            </a:r>
            <a:r>
              <a:rPr lang="ru-RU" sz="2000" b="1" dirty="0"/>
              <a:t> 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071546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dirty="0" err="1"/>
              <a:t>Гипокситерапия</a:t>
            </a:r>
            <a:r>
              <a:rPr lang="ru-RU" dirty="0"/>
              <a:t> улучшает обменные процессы в клетках и тканях организма восстанавливать нервную систему - в том числе после инсульта нормализовать кровообращение и дыхание, артериальное давление, что особенно важно после инфаркта.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71875"/>
            <a:ext cx="3304260" cy="4373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sanatoriypravda.ru/files/project_997/news/1336043321_1_mini2.JPG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20" y="428604"/>
            <a:ext cx="5357850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Санаторий находится в лесопарковой зоне, поэтому у нас всегда чистый воздух.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5429264"/>
            <a:ext cx="8072494" cy="1200329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Санаторий находится в лесопарковой зоне, Этот поистине удивительный уголок с уникальной природой, расположен недалеко от Москвы, но в то же время здесь можно полностью расслабиться и отдохнуть от шума и суеты мегаполиса.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allAtOnce"/>
      <p:bldP spid="7" grpId="0" animBg="1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4y8nh7AcOJIQvUopaFz0Va9uON7-F3iFgTpd-vX1JiAAxZUoF_w5AtBWuWe4cnL2jXABaT6qqOFcuT70D_9B7Co.jpg"/>
          <p:cNvPicPr>
            <a:picLocks noChangeAspect="1"/>
          </p:cNvPicPr>
          <p:nvPr/>
        </p:nvPicPr>
        <p:blipFill>
          <a:blip r:embed="rId1" cstate="print"/>
          <a:srcRect t="5669" b="5669"/>
          <a:stretch>
            <a:fillRect/>
          </a:stretch>
        </p:blipFill>
        <p:spPr>
          <a:xfrm>
            <a:off x="357158" y="2857496"/>
            <a:ext cx="4953034" cy="32935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14678" y="500042"/>
            <a:ext cx="2857520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Массажи </a:t>
            </a:r>
            <a:endParaRPr lang="ru-RU" sz="2000" b="1" dirty="0"/>
          </a:p>
        </p:txBody>
      </p:sp>
      <p:pic>
        <p:nvPicPr>
          <p:cNvPr id="4" name="Рисунок 3" descr="YI6OSXsBneKlxax2EpzoKkiDHi0XvBKXn6fkaHBWCOVUPHXUzN-U5TF-I06Jr97UWVQorgmH3yJWJ8gHZYQBg-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2857496"/>
            <a:ext cx="3269564" cy="33125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1142984"/>
            <a:ext cx="79296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Под влиянием массажа повышается эластичность мышечных волокон, улучшается сократительная функция, предупреждается и уменьшается мышечная атрофия, улучшаются обмен и усвоение мышечными клетками различных веществ, </a:t>
            </a:r>
            <a:r>
              <a:rPr lang="ru-RU" dirty="0" err="1"/>
              <a:t>лимфо</a:t>
            </a:r>
            <a:r>
              <a:rPr lang="ru-RU" dirty="0"/>
              <a:t> - и кровообращение в мышцах, их питание и регенерация.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YvHCboycJW1mFaFO_Mh5qbBn9LAjqm8Z6l-2ELbc5txPlAYeYvs4RU98yEg8aL9ARDVCSDYsrTLgMCxuX4EMor0L.jpg"/>
          <p:cNvPicPr>
            <a:picLocks noChangeAspect="1"/>
          </p:cNvPicPr>
          <p:nvPr/>
        </p:nvPicPr>
        <p:blipFill>
          <a:blip r:embed="rId1" cstate="print"/>
          <a:srcRect t="11457" b="7638"/>
          <a:stretch>
            <a:fillRect/>
          </a:stretch>
        </p:blipFill>
        <p:spPr>
          <a:xfrm>
            <a:off x="785786" y="1857364"/>
            <a:ext cx="7429552" cy="45081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28926" y="357166"/>
            <a:ext cx="3500462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/>
              <a:t>Фитоароматерапия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1000108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Распыление </a:t>
            </a:r>
            <a:r>
              <a:rPr lang="ru-RU" dirty="0" err="1"/>
              <a:t>аромомасел</a:t>
            </a:r>
            <a:r>
              <a:rPr lang="ru-RU" dirty="0"/>
              <a:t> с сопровождением лекций по психологической разгрузке для успокаивания нервной системы. 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eSaTWZYoX-MZKnxKHzBzmAf_IkLyDDoBfdLC9DN3v1zqr__1H8UYP8eOGHznXVwdRe24LbLgItg_aADM4GVQygD.jpg"/>
          <p:cNvPicPr>
            <a:picLocks noChangeAspect="1"/>
          </p:cNvPicPr>
          <p:nvPr/>
        </p:nvPicPr>
        <p:blipFill>
          <a:blip r:embed="rId1" cstate="print"/>
          <a:srcRect t="8401" b="5041"/>
          <a:stretch>
            <a:fillRect/>
          </a:stretch>
        </p:blipFill>
        <p:spPr>
          <a:xfrm>
            <a:off x="1285852" y="2214554"/>
            <a:ext cx="6643734" cy="4312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0364" y="357166"/>
            <a:ext cx="3143272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/>
              <a:t>Галокамера</a:t>
            </a:r>
            <a:r>
              <a:rPr lang="ru-RU" sz="2000" b="1" dirty="0"/>
              <a:t> 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071546"/>
            <a:ext cx="7786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Отличная замена морскому воздуху в городских условиях. У пациента улучшается общее самочувствие и восстанавливается нормальная работа дыхательной системы.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428604"/>
            <a:ext cx="2928958" cy="40011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Бассейны </a:t>
            </a:r>
            <a:endParaRPr lang="ru-RU" sz="2000" b="1" dirty="0"/>
          </a:p>
        </p:txBody>
      </p:sp>
      <p:pic>
        <p:nvPicPr>
          <p:cNvPr id="4" name="Рисунок 3" descr="cYeoUnM6F3PrKPwaVVT0v_TwR74oRfWJVGC-C21vEQe6MDwIIr---UOJwVTxWx_YHsEzklRR5AfVDcqGiavX1JTs.jpg"/>
          <p:cNvPicPr>
            <a:picLocks noChangeAspect="1"/>
          </p:cNvPicPr>
          <p:nvPr/>
        </p:nvPicPr>
        <p:blipFill>
          <a:blip r:embed="rId1" cstate="print"/>
          <a:srcRect t="6736" b="11700"/>
          <a:stretch>
            <a:fillRect/>
          </a:stretch>
        </p:blipFill>
        <p:spPr>
          <a:xfrm>
            <a:off x="428596" y="2071678"/>
            <a:ext cx="3000396" cy="4367159"/>
          </a:xfrm>
          <a:prstGeom prst="rect">
            <a:avLst/>
          </a:prstGeom>
        </p:spPr>
      </p:pic>
      <p:pic>
        <p:nvPicPr>
          <p:cNvPr id="6" name="Рисунок 5" descr="Без названия (1).jfif"/>
          <p:cNvPicPr>
            <a:picLocks noChangeAspect="1"/>
          </p:cNvPicPr>
          <p:nvPr/>
        </p:nvPicPr>
        <p:blipFill>
          <a:blip r:embed="rId2"/>
          <a:srcRect t="9294"/>
          <a:stretch>
            <a:fillRect/>
          </a:stretch>
        </p:blipFill>
        <p:spPr>
          <a:xfrm>
            <a:off x="3643306" y="2071678"/>
            <a:ext cx="5045553" cy="30455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1071546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Для наших посетителей предоставляется возможность посещения сауны с бассейном на территории санатория.  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714744" y="5357826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Для желающих посетить большой бассейн, 2 раза в неделю организуем выезды в ФОК Пушкино.</a:t>
            </a:r>
            <a:endParaRPr lang="ru-RU" sz="20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428736"/>
            <a:ext cx="82153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sz="2400" dirty="0"/>
              <a:t>ЛПУ Санаторий "Правда" с радостью ответит на все Ваши вопросы в рабочее  время:</a:t>
            </a:r>
            <a:endParaRPr lang="ru-RU" sz="2400" dirty="0"/>
          </a:p>
          <a:p>
            <a:pPr fontAlgn="base">
              <a:lnSpc>
                <a:spcPct val="150000"/>
              </a:lnSpc>
            </a:pPr>
            <a:r>
              <a:rPr lang="ru-RU" sz="2400" dirty="0"/>
              <a:t>с 08 </a:t>
            </a:r>
            <a:r>
              <a:rPr lang="ru-RU" sz="2400" baseline="30000" dirty="0"/>
              <a:t>30</a:t>
            </a:r>
            <a:r>
              <a:rPr lang="ru-RU" sz="2400" dirty="0"/>
              <a:t> до 17 </a:t>
            </a:r>
            <a:r>
              <a:rPr lang="ru-RU" sz="2400" baseline="30000" dirty="0"/>
              <a:t>00</a:t>
            </a:r>
            <a:r>
              <a:rPr lang="ru-RU" sz="2400" dirty="0"/>
              <a:t>, в пятницу с 08 </a:t>
            </a:r>
            <a:r>
              <a:rPr lang="ru-RU" sz="2400" baseline="30000" dirty="0"/>
              <a:t>30</a:t>
            </a:r>
            <a:r>
              <a:rPr lang="ru-RU" sz="2400" dirty="0"/>
              <a:t> до 16 </a:t>
            </a:r>
            <a:r>
              <a:rPr lang="ru-RU" sz="2400" baseline="30000" dirty="0"/>
              <a:t>00</a:t>
            </a:r>
            <a:endParaRPr lang="ru-RU" sz="2400" dirty="0"/>
          </a:p>
          <a:p>
            <a:pPr fontAlgn="base">
              <a:lnSpc>
                <a:spcPct val="150000"/>
              </a:lnSpc>
            </a:pPr>
            <a:r>
              <a:rPr lang="ru-RU" sz="2400" dirty="0"/>
              <a:t>тел. +7 (495) 993 35 22</a:t>
            </a:r>
            <a:endParaRPr lang="ru-RU" sz="2400" dirty="0"/>
          </a:p>
          <a:p>
            <a:pPr fontAlgn="base">
              <a:lnSpc>
                <a:spcPct val="150000"/>
              </a:lnSpc>
            </a:pPr>
            <a:r>
              <a:rPr lang="ru-RU" sz="2400" dirty="0"/>
              <a:t>Тел. +7 (496) 531-54-89</a:t>
            </a:r>
            <a:endParaRPr lang="ru-RU" sz="2400" dirty="0"/>
          </a:p>
          <a:p>
            <a:pPr fontAlgn="base">
              <a:lnSpc>
                <a:spcPct val="150000"/>
              </a:lnSpc>
            </a:pPr>
            <a:r>
              <a:rPr lang="ru-RU" sz="2400" dirty="0" err="1"/>
              <a:t>Email</a:t>
            </a:r>
            <a:r>
              <a:rPr lang="ru-RU" sz="2400" dirty="0"/>
              <a:t>: </a:t>
            </a:r>
            <a:r>
              <a:rPr lang="ru-RU" sz="2400" dirty="0" err="1">
                <a:hlinkClick r:id="rId1"/>
              </a:rPr>
              <a:t>sanpravda@rambler.ru</a:t>
            </a:r>
            <a:endParaRPr lang="ru-RU" sz="2400" dirty="0"/>
          </a:p>
          <a:p>
            <a:pPr fontAlgn="base">
              <a:lnSpc>
                <a:spcPct val="150000"/>
              </a:lnSpc>
            </a:pPr>
            <a:endParaRPr lang="ru-RU" sz="2400" dirty="0"/>
          </a:p>
          <a:p>
            <a:pPr fontAlgn="base">
              <a:lnSpc>
                <a:spcPct val="150000"/>
              </a:lnSpc>
            </a:pPr>
            <a:r>
              <a:rPr lang="ru-RU" sz="2400" dirty="0"/>
              <a:t>По вопросам бронирования звоните: +7 (496)531-54-89,</a:t>
            </a:r>
            <a:endParaRPr lang="ru-RU" sz="2400" dirty="0"/>
          </a:p>
          <a:p>
            <a:pPr fontAlgn="base">
              <a:lnSpc>
                <a:spcPct val="150000"/>
              </a:lnSpc>
            </a:pPr>
            <a:r>
              <a:rPr lang="ru-RU" sz="2400" dirty="0"/>
              <a:t>  +7(495)993-35-22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928926" y="571480"/>
            <a:ext cx="3714776" cy="461665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Наши контакты</a:t>
            </a:r>
            <a:endParaRPr lang="ru-RU" sz="2400" b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57224" y="4714884"/>
            <a:ext cx="7643866" cy="1200329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Мы всегда рады видеть вас в нашем санатории «Правда»!</a:t>
            </a:r>
            <a:endParaRPr lang="ru-RU" sz="3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f3ca6aa18fb5dd859dca858a495dd67.jpg"/>
          <p:cNvPicPr>
            <a:picLocks noChangeAspect="1"/>
          </p:cNvPicPr>
          <p:nvPr/>
        </p:nvPicPr>
        <p:blipFill>
          <a:blip r:embed="rId1"/>
          <a:srcRect l="5321" r="5321"/>
          <a:stretch>
            <a:fillRect/>
          </a:stretch>
        </p:blipFill>
        <p:spPr>
          <a:xfrm>
            <a:off x="0" y="0"/>
            <a:ext cx="9192129" cy="6858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3929066"/>
            <a:ext cx="8358246" cy="230832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Здравница отдалена от столицы всего на сорок километров. Добраться до санатория «Правда» (Пушкинский район) можно по Ярославскому шоссе. Те, кто добираются на общественном транспорте, могут сесть на электричку. Маршрут: Ярославский вокзал - станция "Правда". Затем нужно пересесть на автобусы № 25 или № 36, которые едут до санатория. Сходить следует на второй остановке. Те, кто приезжают в санаторий «Правда» (Пушкинский район) налегке, могут добраться до него пешком всего за 10-15 минут.</a:t>
            </a:r>
            <a:endParaRPr lang="ru-RU" sz="2000" dirty="0"/>
          </a:p>
          <a:p>
            <a:pPr algn="just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285984" y="357166"/>
            <a:ext cx="4500594" cy="46166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Как добраться своим ходом?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дорогав.jpg"/>
          <p:cNvPicPr>
            <a:picLocks noChangeAspect="1"/>
          </p:cNvPicPr>
          <p:nvPr/>
        </p:nvPicPr>
        <p:blipFill>
          <a:blip r:embed="rId1"/>
          <a:srcRect r="14884"/>
          <a:stretch>
            <a:fillRect/>
          </a:stretch>
        </p:blipFill>
        <p:spPr>
          <a:xfrm>
            <a:off x="-1" y="-1"/>
            <a:ext cx="9144001" cy="68521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786" y="1571612"/>
            <a:ext cx="5500726" cy="147732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На автомобиле до здравницы нужно ехать по Ярославскому шоссе. От указателя "Костино, Тишково" следует свернуть направо под мост на 37 км </a:t>
            </a:r>
            <a:r>
              <a:rPr lang="ru-RU" dirty="0" err="1"/>
              <a:t>МКАДа</a:t>
            </a:r>
            <a:r>
              <a:rPr lang="ru-RU" dirty="0"/>
              <a:t>. Контактный телефон можно найти на официальном сайте </a:t>
            </a:r>
            <a:r>
              <a:rPr lang="ru-RU" i="1" dirty="0"/>
              <a:t>санатория.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14546" y="357166"/>
            <a:ext cx="4643470" cy="46166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Как добраться на машине?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14546" y="285728"/>
            <a:ext cx="4572032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Проживание (расположение)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357298"/>
            <a:ext cx="42148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Отдыхающие располагаются в комфортных двухместных, а так же одноместных номерах , оборудованных </a:t>
            </a:r>
            <a:r>
              <a:rPr lang="ru-RU" sz="2400" dirty="0" err="1"/>
              <a:t>сан.узлом</a:t>
            </a:r>
            <a:r>
              <a:rPr lang="ru-RU" sz="2400" dirty="0"/>
              <a:t> и душем.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4071942"/>
            <a:ext cx="38576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Во всех номерах имеются: телевизор, холодильник, журнальный столик,  кровать, </a:t>
            </a:r>
            <a:r>
              <a:rPr lang="ru-RU" sz="2000" dirty="0" err="1"/>
              <a:t>тумбочкиа</a:t>
            </a:r>
            <a:r>
              <a:rPr lang="ru-RU" sz="2000" dirty="0"/>
              <a:t>, стул, кресло, шкаф для одежды с вешалками, бра 2 </a:t>
            </a:r>
            <a:r>
              <a:rPr lang="ru-RU" sz="2000" dirty="0" err="1"/>
              <a:t>шт</a:t>
            </a:r>
            <a:r>
              <a:rPr lang="ru-RU" sz="2000" dirty="0"/>
              <a:t>, прикроватные коврики, шторы, </a:t>
            </a:r>
            <a:r>
              <a:rPr lang="ru-RU" sz="2000" dirty="0" err="1"/>
              <a:t>зеркало,вентилятор</a:t>
            </a:r>
            <a:r>
              <a:rPr lang="ru-RU" sz="2000" dirty="0"/>
              <a:t>. </a:t>
            </a:r>
            <a:endParaRPr lang="ru-RU" sz="2000" dirty="0"/>
          </a:p>
        </p:txBody>
      </p:sp>
      <p:pic>
        <p:nvPicPr>
          <p:cNvPr id="6" name="Рисунок 5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43440" y="928670"/>
            <a:ext cx="4098131" cy="2860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857628"/>
            <a:ext cx="41783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Рисунок 7" descr="LxdCNBcUpGyCIis33eCcTK7imDPLJr7yGEBJDWw_Vukr_EL4sXE2y2pyyilS7ntPECupwA_2PvXPp5g_KJnkP4ZW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00364" y="428604"/>
            <a:ext cx="3429024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Территория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4429132"/>
            <a:ext cx="5429288" cy="218521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/>
              <a:t>Площадь санатория 48,5 Га.</a:t>
            </a:r>
            <a:endParaRPr lang="ru-RU" sz="2000" dirty="0"/>
          </a:p>
          <a:p>
            <a:endParaRPr lang="ru-RU" sz="2000" dirty="0"/>
          </a:p>
          <a:p>
            <a:r>
              <a:rPr lang="ru-RU" sz="2000" dirty="0"/>
              <a:t>Территория санатория представляет собой парк с хвойными и лиственными деревьями и открытыми площадками. </a:t>
            </a:r>
            <a:endParaRPr lang="ru-RU" sz="2000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285984" y="4714884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20" y="5072074"/>
            <a:ext cx="8501122" cy="147732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На территории санатория разбиты </a:t>
            </a:r>
            <a:r>
              <a:rPr lang="ru-RU" dirty="0" err="1"/>
              <a:t>терренкурные</a:t>
            </a:r>
            <a:r>
              <a:rPr lang="ru-RU" dirty="0"/>
              <a:t> маршруты для оздоровительных прогулок.</a:t>
            </a:r>
            <a:endParaRPr lang="ru-RU" dirty="0"/>
          </a:p>
          <a:p>
            <a:pPr algn="just"/>
            <a:r>
              <a:rPr lang="ru-RU" dirty="0"/>
              <a:t>Территория благоустроена и озеленена (аллеи, цветники, газоны, кустарник). Дорожки территории санатория асфальтированы.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14356"/>
            <a:ext cx="45720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Умеренные температуры летом и зимой, высокое содержание атмосферного кислорода дают возможность длительного пребывания граждан на свежем воздухе, что оказывает общеукрепляющее воздействие на их самочувствие.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5500694" y="4429132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Для отдыха   на территории имеются скамейки и беседки.</a:t>
            </a:r>
            <a:endParaRPr lang="ru-RU" sz="2400" dirty="0"/>
          </a:p>
        </p:txBody>
      </p:sp>
      <p:pic>
        <p:nvPicPr>
          <p:cNvPr id="4" name="Рисунок 3" descr="a9YxVXSvHlb90TXqTs8XMsu6qHM4X7npmEr9YvdSP9afAQp4BxRFVWJtuYE9Q5VtNjvTlNpZ5NYjbES9OAVhS3Uc.jpg"/>
          <p:cNvPicPr>
            <a:picLocks noChangeAspect="1"/>
          </p:cNvPicPr>
          <p:nvPr/>
        </p:nvPicPr>
        <p:blipFill>
          <a:blip r:embed="rId1"/>
          <a:srcRect l="16667" t="9421" r="19791" b="12220"/>
          <a:stretch>
            <a:fillRect/>
          </a:stretch>
        </p:blipFill>
        <p:spPr>
          <a:xfrm>
            <a:off x="5357818" y="500042"/>
            <a:ext cx="3286148" cy="3016792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64" y="3007466"/>
            <a:ext cx="3745936" cy="365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9167</Words>
  <Application>WPS Presentation</Application>
  <PresentationFormat>Экран (4:3)</PresentationFormat>
  <Paragraphs>204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Кирилл Зинцов</dc:creator>
  <cp:lastModifiedBy>Экономист</cp:lastModifiedBy>
  <cp:revision>72</cp:revision>
  <dcterms:created xsi:type="dcterms:W3CDTF">2022-04-19T15:37:00Z</dcterms:created>
  <dcterms:modified xsi:type="dcterms:W3CDTF">2025-09-19T09:37:00Z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22454386ACF64F2B96F2DFE163C63728_12</vt:lpwstr>
  </property>
  <property fmtid="{D5CDD505-2E9C-101B-9397-08002B2CF9AE}" pid="3" name="KSOProductBuildVer">
    <vt:lpwstr>1049-12.2.0.22549</vt:lpwstr>
  </property>
</Properties>
</file>